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381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C768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37F67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537F67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08728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wholeTbl>
    <a:band2H>
      <a:tcTxStyle/>
      <a:tcStyle>
        <a:tcBdr/>
        <a:fill>
          <a:solidFill>
            <a:srgbClr val="FFFB00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410732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41073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7370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F9DF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114748"/>
              <a:satOff val="1446"/>
              <a:lumOff val="-896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>
                  <a:hueOff val="114748"/>
                  <a:satOff val="1446"/>
                  <a:lumOff val="-89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satOff val="-21357"/>
              <a:lumOff val="-20662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113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782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7839"/>
            <a:ext cx="21971000" cy="20066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2621719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Título de presentación</a:t>
            </a:r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quitectura geométrica de piedra gris"/>
          <p:cNvSpPr>
            <a:spLocks noGrp="1"/>
          </p:cNvSpPr>
          <p:nvPr>
            <p:ph type="pic" idx="21"/>
          </p:nvPr>
        </p:nvSpPr>
        <p:spPr>
          <a:xfrm>
            <a:off x="0" y="-4381500"/>
            <a:ext cx="24384001" cy="1828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Autor y fecha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2611945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Título de presentación</a:t>
            </a:r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rquitectura geométrica de piedra gris"/>
          <p:cNvSpPr>
            <a:spLocks noGrp="1"/>
          </p:cNvSpPr>
          <p:nvPr>
            <p:ph type="pic" idx="21"/>
          </p:nvPr>
        </p:nvSpPr>
        <p:spPr>
          <a:xfrm>
            <a:off x="5707496" y="-660400"/>
            <a:ext cx="20053301" cy="150420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 de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494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diapositiva</a:t>
            </a:r>
          </a:p>
        </p:txBody>
      </p:sp>
      <p:sp>
        <p:nvSpPr>
          <p:cNvPr id="61" name="Arquitectura de piedra angular con luz y sombra"/>
          <p:cNvSpPr>
            <a:spLocks noGrp="1"/>
          </p:cNvSpPr>
          <p:nvPr>
            <p:ph type="pic" idx="22"/>
          </p:nvPr>
        </p:nvSpPr>
        <p:spPr>
          <a:xfrm>
            <a:off x="12382500" y="0"/>
            <a:ext cx="21945600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558500" y="12483845"/>
            <a:ext cx="361188" cy="40411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diapositiva</a:t>
            </a:r>
          </a:p>
        </p:txBody>
      </p:sp>
      <p:sp>
        <p:nvSpPr>
          <p:cNvPr id="7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diapositiva</a:t>
            </a:r>
          </a:p>
        </p:txBody>
      </p:sp>
      <p:sp>
        <p:nvSpPr>
          <p:cNvPr id="8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8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3906899"/>
            <a:ext cx="21971004" cy="4648201"/>
          </a:xfrm>
          <a:prstGeom prst="rect">
            <a:avLst/>
          </a:prstGeom>
        </p:spPr>
        <p:txBody>
          <a:bodyPr anchor="ctr"/>
          <a:lstStyle>
            <a:lvl1pPr>
              <a:defRPr sz="12000" spc="-119"/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10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Subtítulo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6000"/>
              </a:spcBef>
              <a:buSzTx/>
              <a:buNone/>
              <a:defRPr sz="5000"/>
            </a:lvl1pPr>
            <a:lvl2pPr marL="0" indent="457200" defTabSz="825500">
              <a:spcBef>
                <a:spcPts val="6000"/>
              </a:spcBef>
              <a:buSzTx/>
              <a:buNone/>
              <a:defRPr sz="5000"/>
            </a:lvl2pPr>
            <a:lvl3pPr marL="0" indent="914400" defTabSz="825500">
              <a:spcBef>
                <a:spcPts val="6000"/>
              </a:spcBef>
              <a:buSzTx/>
              <a:buNone/>
              <a:defRPr sz="5000"/>
            </a:lvl3pPr>
            <a:lvl4pPr marL="0" indent="1371600" defTabSz="825500">
              <a:spcBef>
                <a:spcPts val="6000"/>
              </a:spcBef>
              <a:buSzTx/>
              <a:buNone/>
              <a:defRPr sz="5000"/>
            </a:lvl4pPr>
            <a:lvl5pPr marL="0" indent="1828800" defTabSz="8255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Título de agen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7360"/>
            <a:ext cx="21971000" cy="735145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Información del dato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28667"/>
          </a:xfrm>
          <a:prstGeom prst="rect">
            <a:avLst/>
          </a:prstGeom>
        </p:spPr>
        <p:txBody>
          <a:bodyPr anchor="b"/>
          <a:lstStyle>
            <a:lvl1pPr marL="254000" indent="-2540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56257" y="9559997"/>
            <a:ext cx="13471486" cy="69850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Atribución</a:t>
            </a:r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Arquitectura ondulada de color rosa y naranja bajo un cielo azul"/>
          <p:cNvSpPr>
            <a:spLocks noGrp="1"/>
          </p:cNvSpPr>
          <p:nvPr>
            <p:ph type="pic" sz="quarter" idx="21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Vista en contrapicada de la esquina de un edificio moderno bajo un cielo azul claro"/>
          <p:cNvSpPr>
            <a:spLocks noGrp="1"/>
          </p:cNvSpPr>
          <p:nvPr>
            <p:ph type="pic" sz="quarter" idx="22"/>
          </p:nvPr>
        </p:nvSpPr>
        <p:spPr>
          <a:xfrm>
            <a:off x="146177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Vista en contrapicada de un puente de piedra bajo un cielo parcialmente nublado"/>
          <p:cNvSpPr>
            <a:spLocks noGrp="1"/>
          </p:cNvSpPr>
          <p:nvPr>
            <p:ph type="pic" sz="quarter" idx="23"/>
          </p:nvPr>
        </p:nvSpPr>
        <p:spPr>
          <a:xfrm>
            <a:off x="61386" y="3632200"/>
            <a:ext cx="9690101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Vista en contrapicada de un edificio de metal moderno"/>
          <p:cNvSpPr>
            <a:spLocks noGrp="1"/>
          </p:cNvSpPr>
          <p:nvPr>
            <p:ph type="pic" idx="21"/>
          </p:nvPr>
        </p:nvSpPr>
        <p:spPr>
          <a:xfrm>
            <a:off x="-38100" y="-1295400"/>
            <a:ext cx="24447500" cy="162955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558500" y="12483845"/>
            <a:ext cx="361188" cy="40411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60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60642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558500" y="12458699"/>
            <a:ext cx="388620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mailto:dr_leonardopadilla@hotmail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RSO DE ACTUALIDADES EN ORL PARA MÉDICOS DE 1ER CONTACTO. LOS CABOS 2025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/>
          </a:lstStyle>
          <a:p>
            <a:r>
              <a:t>CURSO DE ACTUALIDADES EN ORL PARA MÉDICOS DE 1ER CONTACTO. LOS CABOS 2025</a:t>
            </a:r>
          </a:p>
        </p:txBody>
      </p:sp>
      <p:sp>
        <p:nvSpPr>
          <p:cNvPr id="172" name="Dr. Leonardo Padilla Aguilar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t>Dr. Leonardo Padilla Aguilar </a:t>
            </a:r>
          </a:p>
          <a:p>
            <a:pPr algn="ctr"/>
            <a:r>
              <a:t>Otorrinolaringólogo y Cirujano Oncólogo de Cabeza y Cuello </a:t>
            </a:r>
          </a:p>
        </p:txBody>
      </p:sp>
      <p:sp>
        <p:nvSpPr>
          <p:cNvPr id="173" name="Abordaje Integral de…"/>
          <p:cNvSpPr txBox="1">
            <a:spLocks noGrp="1"/>
          </p:cNvSpPr>
          <p:nvPr>
            <p:ph type="ctrTitle"/>
          </p:nvPr>
        </p:nvSpPr>
        <p:spPr>
          <a:xfrm>
            <a:off x="1206500" y="782641"/>
            <a:ext cx="21971000" cy="4648201"/>
          </a:xfrm>
          <a:prstGeom prst="rect">
            <a:avLst/>
          </a:prstGeom>
        </p:spPr>
        <p:txBody>
          <a:bodyPr/>
          <a:lstStyle/>
          <a:p>
            <a:pPr algn="ctr"/>
            <a:r>
              <a:t>Abordaje Integral de </a:t>
            </a:r>
          </a:p>
          <a:p>
            <a:pPr algn="ctr"/>
            <a:r>
              <a:t>masas en cuello</a:t>
            </a:r>
          </a:p>
        </p:txBody>
      </p:sp>
      <p:pic>
        <p:nvPicPr>
          <p:cNvPr id="174" name="Logo Leo.jpeg" descr="Logo Le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185" y="1642239"/>
            <a:ext cx="3095728" cy="36278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Arquitectura geométrica de piedra gris" descr="Arquitectura geométrica de piedra gris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3958" b="1041"/>
          <a:stretch>
            <a:fillRect/>
          </a:stretch>
        </p:blipFill>
        <p:spPr>
          <a:xfrm>
            <a:off x="0" y="0"/>
            <a:ext cx="24384001" cy="13716000"/>
          </a:xfrm>
          <a:prstGeom prst="rect">
            <a:avLst/>
          </a:prstGeom>
        </p:spPr>
      </p:pic>
      <p:sp>
        <p:nvSpPr>
          <p:cNvPr id="177" name="Aumento de volumen visible o palpable en el cuello.…"/>
          <p:cNvSpPr txBox="1">
            <a:spLocks noGrp="1"/>
          </p:cNvSpPr>
          <p:nvPr>
            <p:ph type="body" idx="1"/>
          </p:nvPr>
        </p:nvSpPr>
        <p:spPr>
          <a:xfrm>
            <a:off x="1206500" y="5718550"/>
            <a:ext cx="21971000" cy="6805645"/>
          </a:xfrm>
          <a:prstGeom prst="rect">
            <a:avLst/>
          </a:prstGeom>
        </p:spPr>
        <p:txBody>
          <a:bodyPr/>
          <a:lstStyle/>
          <a:p>
            <a:pPr defTabSz="751205">
              <a:defRPr sz="6734"/>
            </a:pPr>
            <a:r>
              <a:t>Aumento de volumen visible o palpable en el cuello.</a:t>
            </a:r>
          </a:p>
          <a:p>
            <a:pPr defTabSz="751205">
              <a:defRPr sz="6734"/>
            </a:pPr>
            <a:r>
              <a:t>Hallazgo clínico frecuente.</a:t>
            </a:r>
          </a:p>
          <a:p>
            <a:pPr defTabSz="751205">
              <a:defRPr sz="6734"/>
            </a:pPr>
            <a:r>
              <a:t>Todos los grupos de edad.</a:t>
            </a:r>
          </a:p>
          <a:p>
            <a:pPr defTabSz="751205">
              <a:defRPr sz="6734"/>
            </a:pPr>
            <a:r>
              <a:t>Diagnóstico diferencial extenso.</a:t>
            </a:r>
          </a:p>
          <a:p>
            <a:pPr defTabSz="751205">
              <a:defRPr sz="6734"/>
            </a:pPr>
            <a:r>
              <a:t>Esencial su abordaje sistemático.</a:t>
            </a:r>
          </a:p>
        </p:txBody>
      </p:sp>
      <p:sp>
        <p:nvSpPr>
          <p:cNvPr id="178" name="Masa en Cuello">
            <a:hlinkClick r:id="" action="ppaction://hlinkshowjump?jump=nextslide"/>
          </p:cNvPr>
          <p:cNvSpPr txBox="1">
            <a:spLocks noGrp="1"/>
          </p:cNvSpPr>
          <p:nvPr>
            <p:ph type="title"/>
          </p:nvPr>
        </p:nvSpPr>
        <p:spPr>
          <a:xfrm>
            <a:off x="1206500" y="1043321"/>
            <a:ext cx="21971000" cy="243049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Masa en Cuello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Arquitectura geométrica de piedra gris" descr="Arquitectura geométrica de piedra gris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7173" r="17173"/>
          <a:stretch>
            <a:fillRect/>
          </a:stretch>
        </p:blipFill>
        <p:spPr>
          <a:xfrm>
            <a:off x="15891869" y="860603"/>
            <a:ext cx="8247375" cy="9421490"/>
          </a:xfrm>
          <a:prstGeom prst="rect">
            <a:avLst/>
          </a:prstGeom>
        </p:spPr>
      </p:pic>
      <p:sp>
        <p:nvSpPr>
          <p:cNvPr id="181" name="Consideraciones Anatómicas"/>
          <p:cNvSpPr txBox="1">
            <a:spLocks noGrp="1"/>
          </p:cNvSpPr>
          <p:nvPr>
            <p:ph type="title"/>
          </p:nvPr>
        </p:nvSpPr>
        <p:spPr>
          <a:xfrm>
            <a:off x="1206500" y="1333500"/>
            <a:ext cx="10522745" cy="3258884"/>
          </a:xfrm>
          <a:prstGeom prst="rect">
            <a:avLst/>
          </a:prstGeom>
        </p:spPr>
        <p:txBody>
          <a:bodyPr/>
          <a:lstStyle/>
          <a:p>
            <a:r>
              <a:t>Consideraciones Anatómicas</a:t>
            </a:r>
          </a:p>
        </p:txBody>
      </p:sp>
      <p:sp>
        <p:nvSpPr>
          <p:cNvPr id="182" name="Puntos prominentes. Triángulos del cuello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Puntos prominentes. Triángulos del cuello</a:t>
            </a:r>
            <a:endParaRPr sz="2400"/>
          </a:p>
          <a:p>
            <a:r>
              <a:t>Bulbo carotídeo</a:t>
            </a:r>
            <a:endParaRPr sz="2400"/>
          </a:p>
          <a:p>
            <a:r>
              <a:t>Niveles linfáticos</a:t>
            </a:r>
          </a:p>
        </p:txBody>
      </p:sp>
      <p:pic>
        <p:nvPicPr>
          <p:cNvPr id="183" name="carotid" descr="caroti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409" y="4155697"/>
            <a:ext cx="6959183" cy="8405500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onsideraciones Anatómicas"/>
          <p:cNvSpPr txBox="1">
            <a:spLocks noGrp="1"/>
          </p:cNvSpPr>
          <p:nvPr>
            <p:ph type="title"/>
          </p:nvPr>
        </p:nvSpPr>
        <p:spPr>
          <a:xfrm>
            <a:off x="1206500" y="576232"/>
            <a:ext cx="10522745" cy="3258885"/>
          </a:xfrm>
          <a:prstGeom prst="rect">
            <a:avLst/>
          </a:prstGeom>
        </p:spPr>
        <p:txBody>
          <a:bodyPr/>
          <a:lstStyle/>
          <a:p>
            <a:r>
              <a:t>Consideraciones Anatómicas</a:t>
            </a:r>
          </a:p>
        </p:txBody>
      </p:sp>
      <p:sp>
        <p:nvSpPr>
          <p:cNvPr id="186" name="Puntos prominentes. Triángulos del cuello…"/>
          <p:cNvSpPr txBox="1">
            <a:spLocks noGrp="1"/>
          </p:cNvSpPr>
          <p:nvPr>
            <p:ph type="body" sz="quarter" idx="1"/>
          </p:nvPr>
        </p:nvSpPr>
        <p:spPr>
          <a:xfrm>
            <a:off x="13894224" y="8961508"/>
            <a:ext cx="9779001" cy="5385425"/>
          </a:xfrm>
          <a:prstGeom prst="rect">
            <a:avLst/>
          </a:prstGeom>
        </p:spPr>
        <p:txBody>
          <a:bodyPr/>
          <a:lstStyle/>
          <a:p>
            <a:r>
              <a:t>Puntos prominentes. Triángulos del cuello</a:t>
            </a:r>
            <a:endParaRPr sz="2400"/>
          </a:p>
          <a:p>
            <a:r>
              <a:t>Bulbo carotídeo</a:t>
            </a:r>
            <a:endParaRPr sz="2400"/>
          </a:p>
          <a:p>
            <a:r>
              <a:t>Niveles linfáticos</a:t>
            </a:r>
          </a:p>
        </p:txBody>
      </p:sp>
      <p:pic>
        <p:nvPicPr>
          <p:cNvPr id="187" name="DSCN1348" descr="DSCN1348"/>
          <p:cNvPicPr>
            <a:picLocks noChangeAspect="1"/>
          </p:cNvPicPr>
          <p:nvPr/>
        </p:nvPicPr>
        <p:blipFill>
          <a:blip r:embed="rId2"/>
          <a:srcRect t="4138" b="6501"/>
          <a:stretch>
            <a:fillRect/>
          </a:stretch>
        </p:blipFill>
        <p:spPr>
          <a:xfrm>
            <a:off x="13339988" y="295260"/>
            <a:ext cx="10887667" cy="7953477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188" name="DSCN1347" descr="DSCN1347"/>
          <p:cNvPicPr>
            <a:picLocks noChangeAspect="1"/>
          </p:cNvPicPr>
          <p:nvPr/>
        </p:nvPicPr>
        <p:blipFill>
          <a:blip r:embed="rId3"/>
          <a:srcRect l="6614" t="3547" r="12934"/>
          <a:stretch>
            <a:fillRect/>
          </a:stretch>
        </p:blipFill>
        <p:spPr>
          <a:xfrm>
            <a:off x="2002631" y="4493723"/>
            <a:ext cx="8930629" cy="8740920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iagnóstico Masa en Cuel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2316421">
              <a:defRPr sz="9500" spc="-95"/>
            </a:lvl1pPr>
          </a:lstStyle>
          <a:p>
            <a:r>
              <a:t>Diagnóstico Masa en Cuello</a:t>
            </a:r>
          </a:p>
        </p:txBody>
      </p:sp>
      <p:sp>
        <p:nvSpPr>
          <p:cNvPr id="191" name="Historia Clínica:"/>
          <p:cNvSpPr txBox="1">
            <a:spLocks noGrp="1"/>
          </p:cNvSpPr>
          <p:nvPr>
            <p:ph type="body" idx="21"/>
          </p:nvPr>
        </p:nvSpPr>
        <p:spPr>
          <a:xfrm>
            <a:off x="1206500" y="2324100"/>
            <a:ext cx="21971000" cy="14225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7000"/>
            </a:lvl1pPr>
          </a:lstStyle>
          <a:p>
            <a:r>
              <a:t>Historia Clínica:</a:t>
            </a:r>
          </a:p>
        </p:txBody>
      </p:sp>
      <p:sp>
        <p:nvSpPr>
          <p:cNvPr id="192" name="Tiempo transcurrido desde el inicio…"/>
          <p:cNvSpPr txBox="1">
            <a:spLocks noGrp="1"/>
          </p:cNvSpPr>
          <p:nvPr>
            <p:ph type="body" sz="half" idx="1"/>
          </p:nvPr>
        </p:nvSpPr>
        <p:spPr>
          <a:xfrm>
            <a:off x="3559436" y="3726498"/>
            <a:ext cx="21971001" cy="5132285"/>
          </a:xfrm>
          <a:prstGeom prst="rect">
            <a:avLst/>
          </a:prstGeom>
        </p:spPr>
        <p:txBody>
          <a:bodyPr/>
          <a:lstStyle/>
          <a:p>
            <a:pPr marL="572071" indent="-572071" defTabSz="2218888">
              <a:spcBef>
                <a:spcPts val="4200"/>
              </a:spcBef>
              <a:defRPr sz="5005"/>
            </a:pPr>
            <a:r>
              <a:t>Tiempo transcurrido desde el inicio</a:t>
            </a:r>
          </a:p>
          <a:p>
            <a:pPr marL="572071" indent="-572071" defTabSz="2218888">
              <a:spcBef>
                <a:spcPts val="4200"/>
              </a:spcBef>
              <a:defRPr sz="5005"/>
            </a:pPr>
            <a:r>
              <a:t>Sintomatología asociada (disfagia, otálgia, cambios en la voz)</a:t>
            </a:r>
          </a:p>
          <a:p>
            <a:pPr marL="572071" indent="-572071" defTabSz="2218888">
              <a:spcBef>
                <a:spcPts val="4200"/>
              </a:spcBef>
              <a:defRPr sz="5005"/>
            </a:pPr>
            <a:r>
              <a:t>Hábitos personales (tabaco, alcohol)</a:t>
            </a:r>
          </a:p>
          <a:p>
            <a:pPr marL="572071" indent="-572071" defTabSz="2218888">
              <a:spcBef>
                <a:spcPts val="4200"/>
              </a:spcBef>
              <a:defRPr sz="5005"/>
            </a:pPr>
            <a:r>
              <a:t>Radiación y/o cirugía previas</a:t>
            </a:r>
          </a:p>
        </p:txBody>
      </p:sp>
      <p:sp>
        <p:nvSpPr>
          <p:cNvPr id="193" name="Exploración Física:"/>
          <p:cNvSpPr txBox="1"/>
          <p:nvPr/>
        </p:nvSpPr>
        <p:spPr>
          <a:xfrm>
            <a:off x="1206500" y="8847926"/>
            <a:ext cx="21971000" cy="1544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spcBef>
                <a:spcPts val="0"/>
              </a:spcBef>
              <a:defRPr sz="70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Exploración Física:</a:t>
            </a:r>
          </a:p>
        </p:txBody>
      </p:sp>
      <p:sp>
        <p:nvSpPr>
          <p:cNvPr id="194" name="Exploración completa de cabeza y cuello (visualizar y palpar).…"/>
          <p:cNvSpPr txBox="1"/>
          <p:nvPr/>
        </p:nvSpPr>
        <p:spPr>
          <a:xfrm>
            <a:off x="3559436" y="10261181"/>
            <a:ext cx="21971001" cy="284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28650" indent="-628650">
              <a:buSzPct val="100000"/>
              <a:buChar char="•"/>
              <a:defRPr sz="5500"/>
            </a:pPr>
            <a:r>
              <a:t>Exploración completa de cabeza y cuello (visualizar y palpar).</a:t>
            </a:r>
          </a:p>
          <a:p>
            <a:pPr marL="628650" indent="-628650">
              <a:buSzPct val="100000"/>
              <a:buChar char="•"/>
              <a:defRPr sz="5500"/>
            </a:pPr>
            <a:r>
              <a:t>Localización, movilidad y consistencia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Arquitectura de piedra angular con luz y sombra" descr="Arquitectura de piedra angular con luz y sombra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r="45313"/>
          <a:stretch>
            <a:fillRect/>
          </a:stretch>
        </p:blipFill>
        <p:spPr>
          <a:xfrm>
            <a:off x="12382500" y="0"/>
            <a:ext cx="12001380" cy="13716001"/>
          </a:xfrm>
          <a:prstGeom prst="rect">
            <a:avLst/>
          </a:prstGeom>
        </p:spPr>
      </p:pic>
      <p:sp>
        <p:nvSpPr>
          <p:cNvPr id="197" name="Anatomía y localizació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06837">
              <a:defRPr sz="7000" spc="-70"/>
            </a:lvl1pPr>
          </a:lstStyle>
          <a:p>
            <a:r>
              <a:t>Anatomía y localización </a:t>
            </a:r>
          </a:p>
        </p:txBody>
      </p:sp>
      <p:pic>
        <p:nvPicPr>
          <p:cNvPr id="198" name="DSCN1345" descr="DSCN1345"/>
          <p:cNvPicPr>
            <a:picLocks noChangeAspect="1"/>
          </p:cNvPicPr>
          <p:nvPr/>
        </p:nvPicPr>
        <p:blipFill>
          <a:blip r:embed="rId3"/>
          <a:srcRect r="3039" b="3071"/>
          <a:stretch>
            <a:fillRect/>
          </a:stretch>
        </p:blipFill>
        <p:spPr>
          <a:xfrm>
            <a:off x="5481042" y="2123439"/>
            <a:ext cx="13421867" cy="10951309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ruebas de Diagnóstic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 Pruebas de Diagnósticas</a:t>
            </a:r>
          </a:p>
        </p:txBody>
      </p:sp>
      <p:sp>
        <p:nvSpPr>
          <p:cNvPr id="201" name="Radiológicas:…"/>
          <p:cNvSpPr txBox="1">
            <a:spLocks noGrp="1"/>
          </p:cNvSpPr>
          <p:nvPr>
            <p:ph type="body" idx="21"/>
          </p:nvPr>
        </p:nvSpPr>
        <p:spPr>
          <a:xfrm>
            <a:off x="953148" y="2936352"/>
            <a:ext cx="22477704" cy="98606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Radiológicas:</a:t>
            </a:r>
          </a:p>
          <a:p>
            <a:r>
              <a:t>-  Tomografía computarizada (TC).</a:t>
            </a:r>
          </a:p>
          <a:p>
            <a:pPr marL="628650" indent="-628650">
              <a:buSzPct val="100000"/>
              <a:buChar char="-"/>
            </a:pPr>
            <a:r>
              <a:t>Ultrasonido con o sin Biopsia por aspiración con aguja fina (BAAF).</a:t>
            </a:r>
          </a:p>
          <a:p>
            <a:pPr marL="628650" indent="-628650">
              <a:buSzPct val="100000"/>
              <a:buChar char="-"/>
            </a:pPr>
            <a:r>
              <a:t>Imagen por resonancia magnética (IRM).</a:t>
            </a:r>
          </a:p>
          <a:p>
            <a:pPr marL="628650" indent="-628650">
              <a:buSzPct val="100000"/>
              <a:buChar char="-"/>
            </a:pPr>
            <a:r>
              <a:t>Angio-resonancia.</a:t>
            </a:r>
          </a:p>
          <a:p>
            <a:r>
              <a:t>Pruebas funcionales:</a:t>
            </a:r>
          </a:p>
          <a:p>
            <a:pPr marL="628650" indent="-628650">
              <a:buSzPct val="100000"/>
              <a:buChar char="-"/>
            </a:pPr>
            <a:r>
              <a:t>Rastreo con radioisótopos (gamagramas).</a:t>
            </a:r>
          </a:p>
          <a:p>
            <a:pPr marL="628650" indent="-628650">
              <a:buSzPct val="100000"/>
              <a:buChar char="-"/>
            </a:pPr>
            <a:r>
              <a:t>Tomografía por emisión de positrones PET.</a:t>
            </a:r>
          </a:p>
          <a:p>
            <a:r>
              <a:t>Citología:</a:t>
            </a:r>
          </a:p>
          <a:p>
            <a:pPr marL="628650" indent="-628650">
              <a:buSzPct val="100000"/>
              <a:buChar char="-"/>
            </a:pPr>
            <a:r>
              <a:t>Biopsia por aspiración con aguja fina (BAAF)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iagnóstico Diferencial de Masas en Cuello"/>
          <p:cNvSpPr txBox="1">
            <a:spLocks noGrp="1"/>
          </p:cNvSpPr>
          <p:nvPr>
            <p:ph type="title"/>
          </p:nvPr>
        </p:nvSpPr>
        <p:spPr>
          <a:xfrm>
            <a:off x="1206500" y="635000"/>
            <a:ext cx="21971000" cy="389328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  Diagnóstico Diferencial de Masas en Cuello</a:t>
            </a:r>
          </a:p>
        </p:txBody>
      </p:sp>
      <p:sp>
        <p:nvSpPr>
          <p:cNvPr id="204" name="Anormalidades Congénitas (Vasculares y no vasculares).…"/>
          <p:cNvSpPr txBox="1">
            <a:spLocks noGrp="1"/>
          </p:cNvSpPr>
          <p:nvPr>
            <p:ph type="body" idx="21"/>
          </p:nvPr>
        </p:nvSpPr>
        <p:spPr>
          <a:xfrm>
            <a:off x="1206500" y="4682957"/>
            <a:ext cx="21971000" cy="72372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1222375" indent="-1222375">
              <a:lnSpc>
                <a:spcPct val="125000"/>
              </a:lnSpc>
              <a:buSzPct val="100000"/>
              <a:buAutoNum type="arabicPeriod"/>
              <a:defRPr sz="7000"/>
            </a:pPr>
            <a:r>
              <a:t>Anormalidades Congénitas (Vasculares y no vasculares).</a:t>
            </a:r>
          </a:p>
          <a:p>
            <a:pPr marL="1222375" indent="-1222375">
              <a:lnSpc>
                <a:spcPct val="125000"/>
              </a:lnSpc>
              <a:buSzPct val="100000"/>
              <a:buAutoNum type="arabicPeriod"/>
              <a:defRPr sz="7000"/>
            </a:pPr>
            <a:r>
              <a:t>Lesiones Infecciosas o inflamatorias.</a:t>
            </a:r>
          </a:p>
          <a:p>
            <a:pPr marL="1222375" indent="-1222375">
              <a:lnSpc>
                <a:spcPct val="125000"/>
              </a:lnSpc>
              <a:buSzPct val="100000"/>
              <a:buAutoNum type="arabicPeriod"/>
              <a:defRPr sz="7000"/>
            </a:pPr>
            <a:r>
              <a:t>Lesiones neoplásicas.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Quiste branquial"/>
          <p:cNvSpPr txBox="1">
            <a:spLocks noGrp="1"/>
          </p:cNvSpPr>
          <p:nvPr>
            <p:ph type="body" idx="21"/>
          </p:nvPr>
        </p:nvSpPr>
        <p:spPr>
          <a:xfrm>
            <a:off x="12864072" y="3227965"/>
            <a:ext cx="6514953" cy="176126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lnSpc>
                <a:spcPct val="125000"/>
              </a:lnSpc>
            </a:lvl1pPr>
          </a:lstStyle>
          <a:p>
            <a:r>
              <a:t>Quiste branquial</a:t>
            </a:r>
          </a:p>
        </p:txBody>
      </p:sp>
      <p:sp>
        <p:nvSpPr>
          <p:cNvPr id="207" name="Anormalidades Congénitas y del desarrollo."/>
          <p:cNvSpPr txBox="1">
            <a:spLocks noGrp="1"/>
          </p:cNvSpPr>
          <p:nvPr>
            <p:ph type="title"/>
          </p:nvPr>
        </p:nvSpPr>
        <p:spPr>
          <a:xfrm>
            <a:off x="2765659" y="662045"/>
            <a:ext cx="18852682" cy="1883387"/>
          </a:xfrm>
          <a:prstGeom prst="rect">
            <a:avLst/>
          </a:prstGeom>
        </p:spPr>
        <p:txBody>
          <a:bodyPr/>
          <a:lstStyle>
            <a:lvl1pPr marL="1197927" indent="-1197927" defTabSz="808990">
              <a:lnSpc>
                <a:spcPct val="125000"/>
              </a:lnSpc>
              <a:buSzPct val="100000"/>
              <a:buAutoNum type="arabicPeriod"/>
              <a:defRPr sz="6860" spc="0"/>
            </a:lvl1pPr>
          </a:lstStyle>
          <a:p>
            <a:r>
              <a:t>Anormalidades Congénitas y del desarrollo.</a:t>
            </a:r>
          </a:p>
        </p:txBody>
      </p:sp>
      <p:pic>
        <p:nvPicPr>
          <p:cNvPr id="208" name="branchial" descr="branchial"/>
          <p:cNvPicPr>
            <a:picLocks noChangeAspect="1"/>
          </p:cNvPicPr>
          <p:nvPr/>
        </p:nvPicPr>
        <p:blipFill>
          <a:blip r:embed="rId2"/>
          <a:srcRect l="26170" b="5780"/>
          <a:stretch>
            <a:fillRect/>
          </a:stretch>
        </p:blipFill>
        <p:spPr>
          <a:xfrm>
            <a:off x="15344697" y="7650373"/>
            <a:ext cx="7530897" cy="5198066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  <p:pic>
        <p:nvPicPr>
          <p:cNvPr id="209" name="branchial cleft" descr="branchial cleft"/>
          <p:cNvPicPr>
            <a:picLocks noChangeAspect="1"/>
          </p:cNvPicPr>
          <p:nvPr/>
        </p:nvPicPr>
        <p:blipFill>
          <a:blip r:embed="rId3"/>
          <a:srcRect l="2500" r="3807" b="1296"/>
          <a:stretch>
            <a:fillRect/>
          </a:stretch>
        </p:blipFill>
        <p:spPr>
          <a:xfrm>
            <a:off x="18546966" y="2021104"/>
            <a:ext cx="4299600" cy="5319233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  <p:pic>
        <p:nvPicPr>
          <p:cNvPr id="210" name="tdc" descr="tdc"/>
          <p:cNvPicPr>
            <a:picLocks noChangeAspect="1"/>
          </p:cNvPicPr>
          <p:nvPr/>
        </p:nvPicPr>
        <p:blipFill>
          <a:blip r:embed="rId4"/>
          <a:srcRect t="5134" r="2389" b="3720"/>
          <a:stretch>
            <a:fillRect/>
          </a:stretch>
        </p:blipFill>
        <p:spPr>
          <a:xfrm>
            <a:off x="822064" y="3720306"/>
            <a:ext cx="4602685" cy="6275223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  <p:pic>
        <p:nvPicPr>
          <p:cNvPr id="211" name="tdc2" descr="td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936" y="3757090"/>
            <a:ext cx="5279561" cy="6275388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  <p:sp>
        <p:nvSpPr>
          <p:cNvPr id="212" name="Quiste tirogloso"/>
          <p:cNvSpPr txBox="1"/>
          <p:nvPr/>
        </p:nvSpPr>
        <p:spPr>
          <a:xfrm>
            <a:off x="3361740" y="2318067"/>
            <a:ext cx="6372608" cy="10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lnSpc>
                <a:spcPct val="125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Quiste tirogloso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Hemangioma…"/>
          <p:cNvSpPr txBox="1">
            <a:spLocks noGrp="1"/>
          </p:cNvSpPr>
          <p:nvPr>
            <p:ph type="body" sz="quarter" idx="1"/>
          </p:nvPr>
        </p:nvSpPr>
        <p:spPr>
          <a:xfrm>
            <a:off x="1449907" y="3038441"/>
            <a:ext cx="7115043" cy="681882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75000"/>
              </a:lnSpc>
            </a:pPr>
            <a:r>
              <a:t>Hemangioma  </a:t>
            </a:r>
            <a:endParaRPr sz="2400"/>
          </a:p>
          <a:p>
            <a:pPr>
              <a:lnSpc>
                <a:spcPct val="175000"/>
              </a:lnSpc>
            </a:pPr>
            <a:r>
              <a:t>Linfangioma</a:t>
            </a:r>
            <a:endParaRPr sz="2400"/>
          </a:p>
          <a:p>
            <a:pPr>
              <a:lnSpc>
                <a:spcPct val="175000"/>
              </a:lnSpc>
            </a:pPr>
            <a:r>
              <a:t>Laringocele</a:t>
            </a:r>
          </a:p>
        </p:txBody>
      </p:sp>
      <p:sp>
        <p:nvSpPr>
          <p:cNvPr id="215" name="Anormalidades Congénitas y del desarrollo."/>
          <p:cNvSpPr txBox="1"/>
          <p:nvPr/>
        </p:nvSpPr>
        <p:spPr>
          <a:xfrm>
            <a:off x="1954300" y="824316"/>
            <a:ext cx="20475400" cy="2507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1222375" indent="-1222375" defTabSz="825500">
              <a:lnSpc>
                <a:spcPct val="125000"/>
              </a:lnSpc>
              <a:spcBef>
                <a:spcPts val="0"/>
              </a:spcBef>
              <a:buSzPct val="100000"/>
              <a:buAutoNum type="arabicPeriod"/>
              <a:defRPr sz="70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Anormalidades Congénitas y del desarrollo.</a:t>
            </a:r>
          </a:p>
        </p:txBody>
      </p:sp>
      <p:pic>
        <p:nvPicPr>
          <p:cNvPr id="216" name="DSCN1530" descr="DSCN1530"/>
          <p:cNvPicPr>
            <a:picLocks noChangeAspect="1"/>
          </p:cNvPicPr>
          <p:nvPr/>
        </p:nvPicPr>
        <p:blipFill>
          <a:blip r:embed="rId2"/>
          <a:srcRect r="8937"/>
          <a:stretch>
            <a:fillRect/>
          </a:stretch>
        </p:blipFill>
        <p:spPr>
          <a:xfrm>
            <a:off x="11021093" y="7991317"/>
            <a:ext cx="6201749" cy="5107747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17" name="DSCN1531" descr="DSCN1531"/>
          <p:cNvPicPr>
            <a:picLocks noChangeAspect="1"/>
          </p:cNvPicPr>
          <p:nvPr/>
        </p:nvPicPr>
        <p:blipFill>
          <a:blip r:embed="rId3"/>
          <a:srcRect l="14471"/>
          <a:stretch>
            <a:fillRect/>
          </a:stretch>
        </p:blipFill>
        <p:spPr>
          <a:xfrm>
            <a:off x="17275074" y="7974450"/>
            <a:ext cx="5861958" cy="5141328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18" name="Scan227" descr="Scan2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1842" y="2140480"/>
            <a:ext cx="12151756" cy="5616800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Quiste sebáceo.…"/>
          <p:cNvSpPr txBox="1">
            <a:spLocks noGrp="1"/>
          </p:cNvSpPr>
          <p:nvPr>
            <p:ph type="body" idx="21"/>
          </p:nvPr>
        </p:nvSpPr>
        <p:spPr>
          <a:xfrm>
            <a:off x="625717" y="4888450"/>
            <a:ext cx="10941947" cy="3939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lnSpc>
                <a:spcPct val="125000"/>
              </a:lnSpc>
            </a:pPr>
            <a:r>
              <a:t>Quiste sebáceo.</a:t>
            </a:r>
            <a:endParaRPr sz="2400">
              <a:solidFill>
                <a:srgbClr val="FFFFCC"/>
              </a:solidFill>
            </a:endParaRPr>
          </a:p>
          <a:p>
            <a:pPr>
              <a:lnSpc>
                <a:spcPct val="125000"/>
              </a:lnSpc>
            </a:pPr>
            <a:r>
              <a:t>Quiste epidermoide y dermoide.</a:t>
            </a:r>
            <a:endParaRPr sz="2400">
              <a:solidFill>
                <a:srgbClr val="FFFFCC"/>
              </a:solidFill>
            </a:endParaRPr>
          </a:p>
          <a:p>
            <a:pPr>
              <a:lnSpc>
                <a:spcPct val="125000"/>
              </a:lnSpc>
            </a:pPr>
            <a:r>
              <a:t>Lipoma.</a:t>
            </a:r>
          </a:p>
        </p:txBody>
      </p:sp>
      <p:sp>
        <p:nvSpPr>
          <p:cNvPr id="221" name="Piel y tejido celular subcutáneo"/>
          <p:cNvSpPr txBox="1">
            <a:spLocks noGrp="1"/>
          </p:cNvSpPr>
          <p:nvPr>
            <p:ph type="title"/>
          </p:nvPr>
        </p:nvSpPr>
        <p:spPr>
          <a:xfrm>
            <a:off x="625717" y="1242827"/>
            <a:ext cx="10941947" cy="4204310"/>
          </a:xfrm>
          <a:prstGeom prst="rect">
            <a:avLst/>
          </a:prstGeom>
        </p:spPr>
        <p:txBody>
          <a:bodyPr/>
          <a:lstStyle/>
          <a:p>
            <a:r>
              <a:t>Piel y tejido celular subcutáneo</a:t>
            </a:r>
          </a:p>
        </p:txBody>
      </p:sp>
      <p:pic>
        <p:nvPicPr>
          <p:cNvPr id="222" name="sebaceouscyst" descr="sebaceouscyst"/>
          <p:cNvPicPr>
            <a:picLocks noChangeAspect="1"/>
          </p:cNvPicPr>
          <p:nvPr/>
        </p:nvPicPr>
        <p:blipFill>
          <a:blip r:embed="rId2"/>
          <a:srcRect l="3569" t="2119" r="2387" b="3869"/>
          <a:stretch>
            <a:fillRect/>
          </a:stretch>
        </p:blipFill>
        <p:spPr>
          <a:xfrm>
            <a:off x="13271193" y="913580"/>
            <a:ext cx="9764845" cy="5562393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  <p:pic>
        <p:nvPicPr>
          <p:cNvPr id="223" name="DSCN2126" descr="DSCN2126"/>
          <p:cNvPicPr>
            <a:picLocks noChangeAspect="1"/>
          </p:cNvPicPr>
          <p:nvPr/>
        </p:nvPicPr>
        <p:blipFill>
          <a:blip r:embed="rId3"/>
          <a:srcRect l="24220" r="16174"/>
          <a:stretch>
            <a:fillRect/>
          </a:stretch>
        </p:blipFill>
        <p:spPr>
          <a:xfrm>
            <a:off x="7729976" y="7068896"/>
            <a:ext cx="4256426" cy="5354499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24" name="DSCN2130" descr="DSCN2130"/>
          <p:cNvPicPr>
            <a:picLocks noChangeAspect="1"/>
          </p:cNvPicPr>
          <p:nvPr/>
        </p:nvPicPr>
        <p:blipFill>
          <a:blip r:embed="rId4"/>
          <a:srcRect l="13053" r="10632" b="656"/>
          <a:stretch>
            <a:fillRect/>
          </a:stretch>
        </p:blipFill>
        <p:spPr>
          <a:xfrm>
            <a:off x="12418964" y="7090724"/>
            <a:ext cx="5439883" cy="5310901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25" name="IMG_1871.HEIC" descr="IMG_1871.HEI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53332" y="7052624"/>
            <a:ext cx="4040387" cy="5387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Virales: Epstein Barr, HIV.…"/>
          <p:cNvSpPr txBox="1">
            <a:spLocks noGrp="1"/>
          </p:cNvSpPr>
          <p:nvPr>
            <p:ph type="body" idx="21"/>
          </p:nvPr>
        </p:nvSpPr>
        <p:spPr>
          <a:xfrm>
            <a:off x="706162" y="4273418"/>
            <a:ext cx="12781024" cy="87425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>
                <a:solidFill>
                  <a:srgbClr val="FFBFBF"/>
                </a:solidFill>
              </a:rPr>
              <a:t>Virales:</a:t>
            </a:r>
            <a:r>
              <a:t> Epstein Barr, HIV</a:t>
            </a:r>
            <a:r>
              <a:rPr sz="2400"/>
              <a:t>.</a:t>
            </a:r>
          </a:p>
          <a:p>
            <a:r>
              <a:rPr>
                <a:solidFill>
                  <a:srgbClr val="FFBFBF"/>
                </a:solidFill>
              </a:rPr>
              <a:t>Bacterianas:</a:t>
            </a:r>
            <a:r>
              <a:t> Estafilococo, Tb, brucela y rasguño de gato</a:t>
            </a:r>
            <a:r>
              <a:rPr sz="2400"/>
              <a:t>.</a:t>
            </a:r>
          </a:p>
          <a:p>
            <a:r>
              <a:rPr>
                <a:solidFill>
                  <a:srgbClr val="FFBFBF"/>
                </a:solidFill>
              </a:rPr>
              <a:t>Protozoarios:</a:t>
            </a:r>
            <a:r>
              <a:t> Toxoplasma y leishmania.</a:t>
            </a:r>
            <a:endParaRPr sz="2400"/>
          </a:p>
          <a:p>
            <a:r>
              <a:rPr>
                <a:solidFill>
                  <a:srgbClr val="FFBFBF"/>
                </a:solidFill>
              </a:rPr>
              <a:t>Micosis:</a:t>
            </a:r>
            <a:r>
              <a:t> Histoplasmosis y blastomicosis.</a:t>
            </a:r>
            <a:endParaRPr sz="2400"/>
          </a:p>
          <a:p>
            <a:r>
              <a:rPr>
                <a:solidFill>
                  <a:srgbClr val="FFBFBF"/>
                </a:solidFill>
              </a:rPr>
              <a:t>Granulomatosas:</a:t>
            </a:r>
            <a:r>
              <a:rPr>
                <a:solidFill>
                  <a:srgbClr val="FFFFCC"/>
                </a:solidFill>
              </a:rPr>
              <a:t> </a:t>
            </a:r>
            <a:r>
              <a:t>Sarcoidosis</a:t>
            </a:r>
            <a:r>
              <a:rPr>
                <a:solidFill>
                  <a:srgbClr val="FFFFCC"/>
                </a:solidFill>
              </a:rPr>
              <a:t>, </a:t>
            </a:r>
            <a:r>
              <a:t>reacción a</a:t>
            </a:r>
            <a:r>
              <a:rPr sz="2400">
                <a:solidFill>
                  <a:srgbClr val="FFFFCC"/>
                </a:solidFill>
              </a:rPr>
              <a:t> </a:t>
            </a:r>
            <a:r>
              <a:t>cuerpo extraño</a:t>
            </a:r>
            <a:r>
              <a:rPr sz="2400"/>
              <a:t>.</a:t>
            </a:r>
          </a:p>
          <a:p>
            <a:r>
              <a:rPr>
                <a:solidFill>
                  <a:srgbClr val="FFBFBF"/>
                </a:solidFill>
              </a:rPr>
              <a:t>Neoplásicas:</a:t>
            </a:r>
            <a:r>
              <a:t> Linfoma y metástasis.</a:t>
            </a:r>
          </a:p>
        </p:txBody>
      </p:sp>
      <p:sp>
        <p:nvSpPr>
          <p:cNvPr id="228" name="2. Lesiones Infecciosas o inflamatorias…"/>
          <p:cNvSpPr txBox="1">
            <a:spLocks noGrp="1"/>
          </p:cNvSpPr>
          <p:nvPr>
            <p:ph type="title"/>
          </p:nvPr>
        </p:nvSpPr>
        <p:spPr>
          <a:xfrm>
            <a:off x="609266" y="635000"/>
            <a:ext cx="16571002" cy="3446366"/>
          </a:xfrm>
          <a:prstGeom prst="rect">
            <a:avLst/>
          </a:prstGeom>
        </p:spPr>
        <p:txBody>
          <a:bodyPr/>
          <a:lstStyle/>
          <a:p>
            <a:pPr defTabSz="1828754">
              <a:defRPr sz="7500" spc="-75"/>
            </a:pPr>
            <a:r>
              <a:t>2. Lesiones Infecciosas o inflamatorias</a:t>
            </a:r>
          </a:p>
          <a:p>
            <a:pPr algn="ctr" defTabSz="1828754">
              <a:defRPr sz="7500" spc="-75"/>
            </a:pPr>
            <a:r>
              <a:t>Adenopatias: </a:t>
            </a:r>
          </a:p>
        </p:txBody>
      </p:sp>
      <p:pic>
        <p:nvPicPr>
          <p:cNvPr id="229" name="DSCN1929" descr="DSCN19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587" y="3901763"/>
            <a:ext cx="6281492" cy="4711119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0" name="DSCN1930" descr="DSCN19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1483" y="464276"/>
            <a:ext cx="6287330" cy="4716598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1" name="Scan228" descr="Scan228"/>
          <p:cNvPicPr>
            <a:picLocks noChangeAspect="1"/>
          </p:cNvPicPr>
          <p:nvPr/>
        </p:nvPicPr>
        <p:blipFill>
          <a:blip r:embed="rId4"/>
          <a:srcRect l="1324" t="1699" r="5960"/>
          <a:stretch>
            <a:fillRect/>
          </a:stretch>
        </p:blipFill>
        <p:spPr>
          <a:xfrm>
            <a:off x="17455534" y="7938168"/>
            <a:ext cx="6499395" cy="5250365"/>
          </a:xfrm>
          <a:prstGeom prst="rect">
            <a:avLst/>
          </a:prstGeom>
          <a:ln w="76200">
            <a:solidFill>
              <a:srgbClr val="969696"/>
            </a:solidFill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lándulas salivales"/>
          <p:cNvSpPr txBox="1">
            <a:spLocks noGrp="1"/>
          </p:cNvSpPr>
          <p:nvPr>
            <p:ph type="title"/>
          </p:nvPr>
        </p:nvSpPr>
        <p:spPr>
          <a:xfrm>
            <a:off x="336979" y="-158131"/>
            <a:ext cx="12997385" cy="3596950"/>
          </a:xfrm>
          <a:prstGeom prst="rect">
            <a:avLst/>
          </a:prstGeom>
        </p:spPr>
        <p:txBody>
          <a:bodyPr/>
          <a:lstStyle/>
          <a:p>
            <a:r>
              <a:t>Glándulas salivales</a:t>
            </a:r>
          </a:p>
        </p:txBody>
      </p:sp>
      <p:sp>
        <p:nvSpPr>
          <p:cNvPr id="234" name="Sialoadenitis.…"/>
          <p:cNvSpPr txBox="1">
            <a:spLocks noGrp="1"/>
          </p:cNvSpPr>
          <p:nvPr>
            <p:ph type="body" sz="half" idx="1"/>
          </p:nvPr>
        </p:nvSpPr>
        <p:spPr>
          <a:xfrm>
            <a:off x="1208199" y="4363815"/>
            <a:ext cx="9779001" cy="71704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7000"/>
            </a:pPr>
            <a:r>
              <a:t>Sialoadenitis.</a:t>
            </a:r>
            <a:endParaRPr>
              <a:solidFill>
                <a:srgbClr val="FFFFCC"/>
              </a:solidFill>
            </a:endParaRPr>
          </a:p>
          <a:p>
            <a:pPr>
              <a:lnSpc>
                <a:spcPct val="125000"/>
              </a:lnSpc>
              <a:defRPr sz="7000"/>
            </a:pPr>
            <a:r>
              <a:t>Sialolitiasis.</a:t>
            </a:r>
          </a:p>
          <a:p>
            <a:pPr>
              <a:lnSpc>
                <a:spcPct val="125000"/>
              </a:lnSpc>
              <a:defRPr sz="7000"/>
            </a:pPr>
            <a:r>
              <a:t>Quistes. </a:t>
            </a:r>
          </a:p>
          <a:p>
            <a:pPr>
              <a:lnSpc>
                <a:spcPct val="125000"/>
              </a:lnSpc>
              <a:defRPr sz="7000"/>
            </a:pPr>
            <a:r>
              <a:t>Sx Sjögren</a:t>
            </a:r>
            <a:r>
              <a:rPr>
                <a:solidFill>
                  <a:srgbClr val="FFFFCC"/>
                </a:solidFill>
              </a:rPr>
              <a:t>.</a:t>
            </a:r>
          </a:p>
          <a:p>
            <a:pPr>
              <a:lnSpc>
                <a:spcPct val="125000"/>
              </a:lnSpc>
              <a:defRPr sz="7000"/>
            </a:pPr>
            <a:r>
              <a:t>Neoplasias</a:t>
            </a:r>
          </a:p>
        </p:txBody>
      </p:sp>
      <p:pic>
        <p:nvPicPr>
          <p:cNvPr id="235" name="DSCN2258" descr="DSCN2258"/>
          <p:cNvPicPr>
            <a:picLocks noChangeAspect="1"/>
          </p:cNvPicPr>
          <p:nvPr/>
        </p:nvPicPr>
        <p:blipFill>
          <a:blip r:embed="rId2"/>
          <a:srcRect l="5624" r="8743"/>
          <a:stretch>
            <a:fillRect/>
          </a:stretch>
        </p:blipFill>
        <p:spPr>
          <a:xfrm>
            <a:off x="11601479" y="714309"/>
            <a:ext cx="6348134" cy="5559576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6" name="DSCN2261" descr="DSCN2261"/>
          <p:cNvPicPr>
            <a:picLocks noChangeAspect="1"/>
          </p:cNvPicPr>
          <p:nvPr/>
        </p:nvPicPr>
        <p:blipFill>
          <a:blip r:embed="rId3"/>
          <a:srcRect l="5989" r="13426" b="3904"/>
          <a:stretch>
            <a:fillRect/>
          </a:stretch>
        </p:blipFill>
        <p:spPr>
          <a:xfrm>
            <a:off x="17763472" y="707761"/>
            <a:ext cx="6229020" cy="5572599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7" name="DSCN2082" descr="DSCN2082"/>
          <p:cNvPicPr>
            <a:picLocks noChangeAspect="1"/>
          </p:cNvPicPr>
          <p:nvPr/>
        </p:nvPicPr>
        <p:blipFill>
          <a:blip r:embed="rId4"/>
          <a:srcRect l="20268" t="10424"/>
          <a:stretch>
            <a:fillRect/>
          </a:stretch>
        </p:blipFill>
        <p:spPr>
          <a:xfrm>
            <a:off x="6949089" y="7621147"/>
            <a:ext cx="5912014" cy="4978376"/>
          </a:xfrm>
          <a:prstGeom prst="rect">
            <a:avLst/>
          </a:prstGeom>
          <a:ln w="381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8" name="DSCN2083" descr="DSCN2083"/>
          <p:cNvPicPr>
            <a:picLocks noChangeAspect="1"/>
          </p:cNvPicPr>
          <p:nvPr/>
        </p:nvPicPr>
        <p:blipFill>
          <a:blip r:embed="rId5"/>
          <a:srcRect l="13821"/>
          <a:stretch>
            <a:fillRect/>
          </a:stretch>
        </p:blipFill>
        <p:spPr>
          <a:xfrm>
            <a:off x="12803372" y="7591779"/>
            <a:ext cx="5790382" cy="5036964"/>
          </a:xfrm>
          <a:prstGeom prst="rect">
            <a:avLst/>
          </a:prstGeom>
          <a:ln w="381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39" name="DSCN2087" descr="DSCN2087"/>
          <p:cNvPicPr>
            <a:picLocks noChangeAspect="1"/>
          </p:cNvPicPr>
          <p:nvPr/>
        </p:nvPicPr>
        <p:blipFill>
          <a:blip r:embed="rId6"/>
          <a:srcRect l="14901" r="5007"/>
          <a:stretch>
            <a:fillRect/>
          </a:stretch>
        </p:blipFill>
        <p:spPr>
          <a:xfrm>
            <a:off x="18555137" y="7576102"/>
            <a:ext cx="5413244" cy="5068564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iroides"/>
          <p:cNvSpPr txBox="1">
            <a:spLocks noGrp="1"/>
          </p:cNvSpPr>
          <p:nvPr>
            <p:ph type="title"/>
          </p:nvPr>
        </p:nvSpPr>
        <p:spPr>
          <a:xfrm>
            <a:off x="1206500" y="738504"/>
            <a:ext cx="9779000" cy="2420481"/>
          </a:xfrm>
          <a:prstGeom prst="rect">
            <a:avLst/>
          </a:prstGeom>
        </p:spPr>
        <p:txBody>
          <a:bodyPr/>
          <a:lstStyle/>
          <a:p>
            <a:r>
              <a:t> Tiroides</a:t>
            </a:r>
          </a:p>
        </p:txBody>
      </p:sp>
      <p:sp>
        <p:nvSpPr>
          <p:cNvPr id="242" name="Ectopias.…"/>
          <p:cNvSpPr txBox="1">
            <a:spLocks noGrp="1"/>
          </p:cNvSpPr>
          <p:nvPr>
            <p:ph type="body" sz="half" idx="1"/>
          </p:nvPr>
        </p:nvSpPr>
        <p:spPr>
          <a:xfrm>
            <a:off x="1206500" y="3849956"/>
            <a:ext cx="9779000" cy="813051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defRPr sz="7000"/>
            </a:pPr>
            <a:r>
              <a:t>Ectopias</a:t>
            </a:r>
            <a:r>
              <a:rPr>
                <a:solidFill>
                  <a:srgbClr val="FFFFCC"/>
                </a:solidFill>
              </a:rPr>
              <a:t>.</a:t>
            </a:r>
          </a:p>
          <a:p>
            <a:pPr>
              <a:lnSpc>
                <a:spcPct val="125000"/>
              </a:lnSpc>
              <a:defRPr sz="7000"/>
            </a:pPr>
            <a:r>
              <a:t>Quistes.</a:t>
            </a:r>
          </a:p>
          <a:p>
            <a:pPr>
              <a:lnSpc>
                <a:spcPct val="125000"/>
              </a:lnSpc>
              <a:defRPr sz="7000"/>
            </a:pPr>
            <a:r>
              <a:t>Bocio.</a:t>
            </a:r>
          </a:p>
          <a:p>
            <a:pPr>
              <a:lnSpc>
                <a:spcPct val="125000"/>
              </a:lnSpc>
              <a:defRPr sz="7000"/>
            </a:pPr>
            <a:r>
              <a:t>Procesos inflamatorios.</a:t>
            </a:r>
          </a:p>
          <a:p>
            <a:pPr>
              <a:lnSpc>
                <a:spcPct val="125000"/>
              </a:lnSpc>
              <a:defRPr sz="7000"/>
            </a:pPr>
            <a:r>
              <a:t>Neoplasias             </a:t>
            </a:r>
          </a:p>
        </p:txBody>
      </p:sp>
      <p:pic>
        <p:nvPicPr>
          <p:cNvPr id="243" name="DSCN1437" descr="DSCN1437"/>
          <p:cNvPicPr>
            <a:picLocks noChangeAspect="1"/>
          </p:cNvPicPr>
          <p:nvPr/>
        </p:nvPicPr>
        <p:blipFill>
          <a:blip r:embed="rId2"/>
          <a:srcRect l="6269" r="10919"/>
          <a:stretch>
            <a:fillRect/>
          </a:stretch>
        </p:blipFill>
        <p:spPr>
          <a:xfrm>
            <a:off x="8298246" y="1003298"/>
            <a:ext cx="6558936" cy="5942371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44" name="DSCN1411" descr="DSCN1411"/>
          <p:cNvPicPr>
            <a:picLocks noChangeAspect="1"/>
          </p:cNvPicPr>
          <p:nvPr/>
        </p:nvPicPr>
        <p:blipFill>
          <a:blip r:embed="rId3"/>
          <a:srcRect l="11181"/>
          <a:stretch>
            <a:fillRect/>
          </a:stretch>
        </p:blipFill>
        <p:spPr>
          <a:xfrm>
            <a:off x="14923922" y="988415"/>
            <a:ext cx="3979948" cy="5972207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245" name="DSC00049" descr="DSC00049"/>
          <p:cNvPicPr>
            <a:picLocks noChangeAspect="1"/>
          </p:cNvPicPr>
          <p:nvPr/>
        </p:nvPicPr>
        <p:blipFill>
          <a:blip r:embed="rId4"/>
          <a:srcRect l="23880" r="22404"/>
          <a:stretch>
            <a:fillRect/>
          </a:stretch>
        </p:blipFill>
        <p:spPr>
          <a:xfrm>
            <a:off x="18970704" y="1008259"/>
            <a:ext cx="4632123" cy="5932567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246" name="video pegado.png" descr="video pegad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3815" y="7554278"/>
            <a:ext cx="7274268" cy="53910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onsideraciones Importante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2316421">
              <a:defRPr sz="9500" spc="-95"/>
            </a:lvl1pPr>
          </a:lstStyle>
          <a:p>
            <a:r>
              <a:t>Consideraciones Importantes:</a:t>
            </a:r>
          </a:p>
        </p:txBody>
      </p:sp>
      <p:sp>
        <p:nvSpPr>
          <p:cNvPr id="249" name="Edad del paciente:…"/>
          <p:cNvSpPr txBox="1">
            <a:spLocks noGrp="1"/>
          </p:cNvSpPr>
          <p:nvPr>
            <p:ph type="body" idx="21"/>
          </p:nvPr>
        </p:nvSpPr>
        <p:spPr>
          <a:xfrm>
            <a:off x="1206500" y="3297728"/>
            <a:ext cx="21971000" cy="82379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lnSpc>
                <a:spcPct val="125000"/>
              </a:lnSpc>
            </a:pPr>
            <a:r>
              <a:t>Edad del paciente:</a:t>
            </a:r>
          </a:p>
          <a:p>
            <a:pPr marL="628650" indent="-628650">
              <a:lnSpc>
                <a:spcPct val="125000"/>
              </a:lnSpc>
              <a:buSzPct val="100000"/>
              <a:buChar char="-"/>
            </a:pPr>
            <a:r>
              <a:t>Pediátrica (0 – 15 años):  90% benignas</a:t>
            </a:r>
            <a:r>
              <a:rPr sz="2400"/>
              <a:t>.</a:t>
            </a:r>
          </a:p>
          <a:p>
            <a:pPr marL="628650" indent="-628650">
              <a:lnSpc>
                <a:spcPct val="125000"/>
              </a:lnSpc>
              <a:buSzPct val="100000"/>
              <a:buChar char="-"/>
            </a:pPr>
            <a:r>
              <a:t>Adultos jóvenes (16 – 40 años): similar a pediátrica</a:t>
            </a:r>
            <a:r>
              <a:rPr sz="2400"/>
              <a:t>.</a:t>
            </a:r>
          </a:p>
          <a:p>
            <a:pPr marL="628650" indent="-628650">
              <a:lnSpc>
                <a:spcPct val="125000"/>
              </a:lnSpc>
              <a:buSzPct val="100000"/>
              <a:buChar char="-"/>
            </a:pPr>
            <a:r>
              <a:t>Adultos mayores (&gt;40 años): “regla de los 80s”</a:t>
            </a:r>
            <a:r>
              <a:rPr sz="2400"/>
              <a:t>.</a:t>
            </a:r>
          </a:p>
          <a:p>
            <a:pPr>
              <a:lnSpc>
                <a:spcPct val="125000"/>
              </a:lnSpc>
            </a:pPr>
            <a:r>
              <a:t>Localización:</a:t>
            </a:r>
          </a:p>
          <a:p>
            <a:pPr marL="628650" indent="-628650">
              <a:lnSpc>
                <a:spcPct val="125000"/>
              </a:lnSpc>
              <a:buSzPct val="100000"/>
              <a:buChar char="-"/>
            </a:pPr>
            <a:r>
              <a:t>Masas congénitas: consistentes en localización</a:t>
            </a:r>
            <a:r>
              <a:rPr u="sng"/>
              <a:t>.</a:t>
            </a:r>
          </a:p>
          <a:p>
            <a:pPr marL="628650" indent="-628650">
              <a:lnSpc>
                <a:spcPct val="125000"/>
              </a:lnSpc>
              <a:buSzPct val="100000"/>
              <a:buChar char="-"/>
            </a:pPr>
            <a:r>
              <a:t>Masas metastásicas: 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la clave esta en la ubicación del  primario</a:t>
            </a:r>
            <a:r>
              <a:rPr b="1" u="sng"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ospecha de infección:…"/>
          <p:cNvSpPr txBox="1">
            <a:spLocks noGrp="1"/>
          </p:cNvSpPr>
          <p:nvPr>
            <p:ph type="body" idx="21"/>
          </p:nvPr>
        </p:nvSpPr>
        <p:spPr>
          <a:xfrm>
            <a:off x="1017183" y="4690559"/>
            <a:ext cx="13393410" cy="6777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defTabSz="718184">
              <a:lnSpc>
                <a:spcPct val="125000"/>
              </a:lnSpc>
              <a:defRPr sz="4785"/>
            </a:pPr>
            <a:r>
              <a:t>Sospecha de infección:</a:t>
            </a:r>
          </a:p>
          <a:p>
            <a:pPr defTabSz="718184">
              <a:lnSpc>
                <a:spcPct val="125000"/>
              </a:lnSpc>
              <a:defRPr sz="4785"/>
            </a:pPr>
            <a:r>
              <a:t>Calor, rubor o cambios trópicos de la piel.</a:t>
            </a:r>
          </a:p>
          <a:p>
            <a:pPr defTabSz="718184">
              <a:lnSpc>
                <a:spcPct val="125000"/>
              </a:lnSpc>
              <a:defRPr sz="4785"/>
            </a:pPr>
            <a:r>
              <a:t>Antibiótico terapia empírica por 2 semanas y AINES.</a:t>
            </a:r>
          </a:p>
          <a:p>
            <a:pPr defTabSz="718184">
              <a:lnSpc>
                <a:spcPct val="125000"/>
              </a:lnSpc>
              <a:defRPr sz="4785"/>
            </a:pPr>
            <a:r>
              <a:t>Proscritos los esteroides.</a:t>
            </a:r>
          </a:p>
          <a:p>
            <a:pPr defTabSz="718184">
              <a:lnSpc>
                <a:spcPct val="125000"/>
              </a:lnSpc>
              <a:defRPr sz="4785"/>
            </a:pPr>
            <a:r>
              <a:t>Vigilancia estrecha del paciente.</a:t>
            </a:r>
          </a:p>
        </p:txBody>
      </p:sp>
      <p:sp>
        <p:nvSpPr>
          <p:cNvPr id="252" name="Abordaje inicial de…"/>
          <p:cNvSpPr txBox="1"/>
          <p:nvPr/>
        </p:nvSpPr>
        <p:spPr>
          <a:xfrm>
            <a:off x="1017183" y="525247"/>
            <a:ext cx="21971001" cy="3890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algn="ctr" defTabSz="355600">
              <a:lnSpc>
                <a:spcPct val="90000"/>
              </a:lnSpc>
              <a:spcBef>
                <a:spcPts val="0"/>
              </a:spcBef>
              <a:defRPr sz="12000" spc="-119">
                <a:latin typeface="+mn-lt"/>
                <a:ea typeface="+mn-ea"/>
                <a:cs typeface="+mn-cs"/>
                <a:sym typeface="Produkt Extralight"/>
              </a:defRPr>
            </a:pPr>
            <a:r>
              <a:t>Abordaje inicial de </a:t>
            </a:r>
          </a:p>
          <a:p>
            <a:pPr algn="ctr" defTabSz="355600">
              <a:lnSpc>
                <a:spcPct val="90000"/>
              </a:lnSpc>
              <a:spcBef>
                <a:spcPts val="0"/>
              </a:spcBef>
              <a:defRPr sz="12000" spc="-119">
                <a:latin typeface="+mn-lt"/>
                <a:ea typeface="+mn-ea"/>
                <a:cs typeface="+mn-cs"/>
                <a:sym typeface="Produkt Extralight"/>
              </a:defRPr>
            </a:pPr>
            <a:r>
              <a:t>masas en cuello</a:t>
            </a:r>
          </a:p>
        </p:txBody>
      </p:sp>
      <p:pic>
        <p:nvPicPr>
          <p:cNvPr id="253" name="cd30c308-b9ee-4f29-8731-b11ba0155c2c.jpg" descr="cd30c308-b9ee-4f29-8731-b11ba0155c2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590" y="4582965"/>
            <a:ext cx="4840568" cy="75859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3. Lesiones neoplásicas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3. Lesiones neoplásicas.</a:t>
            </a:r>
          </a:p>
        </p:txBody>
      </p:sp>
      <p:sp>
        <p:nvSpPr>
          <p:cNvPr id="256" name="Tumor más común metastásico a los ganglios del cuello es el Carcinoma epidermoide.…"/>
          <p:cNvSpPr txBox="1">
            <a:spLocks noGrp="1"/>
          </p:cNvSpPr>
          <p:nvPr>
            <p:ph type="body" idx="21"/>
          </p:nvPr>
        </p:nvSpPr>
        <p:spPr>
          <a:xfrm>
            <a:off x="1751526" y="2652569"/>
            <a:ext cx="13267058" cy="84108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597217" indent="-597217" defTabSz="784225">
              <a:lnSpc>
                <a:spcPct val="120000"/>
              </a:lnSpc>
              <a:buSzPct val="100000"/>
              <a:buChar char="-"/>
              <a:defRPr sz="5225"/>
            </a:pPr>
            <a:r>
              <a:t>Tumor más común metastásico a los ganglios del cuello es el Carcinoma epidermoide.</a:t>
            </a:r>
          </a:p>
          <a:p>
            <a:pPr marL="597217" indent="-597217" defTabSz="784225">
              <a:lnSpc>
                <a:spcPct val="120000"/>
              </a:lnSpc>
              <a:buSzPct val="100000"/>
              <a:buChar char="-"/>
              <a:defRPr sz="5225"/>
            </a:pPr>
            <a:r>
              <a:t>Tumor primario más común del Cuello es el Linfoma</a:t>
            </a:r>
          </a:p>
          <a:p>
            <a:pPr marL="597217" indent="-597217" defTabSz="784225">
              <a:lnSpc>
                <a:spcPct val="120000"/>
              </a:lnSpc>
              <a:buSzPct val="100000"/>
              <a:buChar char="-"/>
              <a:defRPr sz="5225"/>
            </a:pPr>
            <a:r>
              <a:t>En adultos de mas de 40 años toda masa se debe considerar maligna.</a:t>
            </a:r>
          </a:p>
        </p:txBody>
      </p:sp>
      <p:pic>
        <p:nvPicPr>
          <p:cNvPr id="257" name="DSCN1434" descr="DSCN14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946" y="1174477"/>
            <a:ext cx="7226552" cy="5421872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58" name="DSCN1661" descr="DSCN16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0765" y="7065161"/>
            <a:ext cx="4487926" cy="5982303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59" name="DSCN1663" descr="DSCN1663"/>
          <p:cNvPicPr>
            <a:picLocks noChangeAspect="1"/>
          </p:cNvPicPr>
          <p:nvPr/>
        </p:nvPicPr>
        <p:blipFill>
          <a:blip r:embed="rId4"/>
          <a:srcRect l="2627"/>
          <a:stretch>
            <a:fillRect/>
          </a:stretch>
        </p:blipFill>
        <p:spPr>
          <a:xfrm>
            <a:off x="12557967" y="9032689"/>
            <a:ext cx="5182231" cy="3991550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Vaina Carotídea"/>
          <p:cNvSpPr txBox="1">
            <a:spLocks noGrp="1"/>
          </p:cNvSpPr>
          <p:nvPr>
            <p:ph type="title"/>
          </p:nvPr>
        </p:nvSpPr>
        <p:spPr>
          <a:xfrm>
            <a:off x="1208199" y="386916"/>
            <a:ext cx="9779001" cy="2095938"/>
          </a:xfrm>
          <a:prstGeom prst="rect">
            <a:avLst/>
          </a:prstGeom>
        </p:spPr>
        <p:txBody>
          <a:bodyPr/>
          <a:lstStyle/>
          <a:p>
            <a:r>
              <a:t> Vaina Carotídea</a:t>
            </a:r>
          </a:p>
        </p:txBody>
      </p:sp>
      <p:sp>
        <p:nvSpPr>
          <p:cNvPr id="262" name="Aneurismas.…"/>
          <p:cNvSpPr txBox="1">
            <a:spLocks noGrp="1"/>
          </p:cNvSpPr>
          <p:nvPr>
            <p:ph type="body" sz="quarter" idx="1"/>
          </p:nvPr>
        </p:nvSpPr>
        <p:spPr>
          <a:xfrm>
            <a:off x="773775" y="2524738"/>
            <a:ext cx="11563988" cy="4898610"/>
          </a:xfrm>
          <a:prstGeom prst="rect">
            <a:avLst/>
          </a:prstGeom>
        </p:spPr>
        <p:txBody>
          <a:bodyPr/>
          <a:lstStyle/>
          <a:p>
            <a:pPr defTabSz="709930">
              <a:lnSpc>
                <a:spcPct val="125000"/>
              </a:lnSpc>
              <a:defRPr sz="6020"/>
            </a:pPr>
            <a:r>
              <a:t>Aneurismas.</a:t>
            </a:r>
          </a:p>
          <a:p>
            <a:pPr defTabSz="709930">
              <a:lnSpc>
                <a:spcPct val="125000"/>
              </a:lnSpc>
              <a:defRPr sz="6020"/>
            </a:pPr>
            <a:r>
              <a:t>Paragangliomas carotídeo y vagal.</a:t>
            </a:r>
          </a:p>
          <a:p>
            <a:pPr defTabSz="709930">
              <a:lnSpc>
                <a:spcPct val="125000"/>
              </a:lnSpc>
              <a:defRPr sz="6020"/>
            </a:pPr>
            <a:r>
              <a:t>Neurogénicos</a:t>
            </a:r>
          </a:p>
        </p:txBody>
      </p:sp>
      <p:pic>
        <p:nvPicPr>
          <p:cNvPr id="263" name="carotidbody" descr="carotidbody"/>
          <p:cNvPicPr>
            <a:picLocks noChangeAspect="1"/>
          </p:cNvPicPr>
          <p:nvPr/>
        </p:nvPicPr>
        <p:blipFill>
          <a:blip r:embed="rId2"/>
          <a:srcRect t="5151" r="8004" b="3787"/>
          <a:stretch>
            <a:fillRect/>
          </a:stretch>
        </p:blipFill>
        <p:spPr>
          <a:xfrm>
            <a:off x="11572317" y="501875"/>
            <a:ext cx="5925960" cy="5608664"/>
          </a:xfrm>
          <a:prstGeom prst="rect">
            <a:avLst/>
          </a:prstGeom>
          <a:ln w="76200">
            <a:solidFill>
              <a:srgbClr val="B2B2B2"/>
            </a:solidFill>
          </a:ln>
        </p:spPr>
      </p:pic>
      <p:pic>
        <p:nvPicPr>
          <p:cNvPr id="264" name="DSCN0092" descr="DSCN0092"/>
          <p:cNvPicPr>
            <a:picLocks noChangeAspect="1"/>
          </p:cNvPicPr>
          <p:nvPr/>
        </p:nvPicPr>
        <p:blipFill>
          <a:blip r:embed="rId3"/>
          <a:srcRect l="6381" t="3429" r="21230" b="3429"/>
          <a:stretch>
            <a:fillRect/>
          </a:stretch>
        </p:blipFill>
        <p:spPr>
          <a:xfrm>
            <a:off x="17609513" y="523901"/>
            <a:ext cx="5768014" cy="5564556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65" name="DSCN2686" descr="DSCN2686"/>
          <p:cNvPicPr>
            <a:picLocks noChangeAspect="1"/>
          </p:cNvPicPr>
          <p:nvPr/>
        </p:nvPicPr>
        <p:blipFill>
          <a:blip r:embed="rId4"/>
          <a:srcRect r="6800"/>
          <a:stretch>
            <a:fillRect/>
          </a:stretch>
        </p:blipFill>
        <p:spPr>
          <a:xfrm>
            <a:off x="958475" y="7689652"/>
            <a:ext cx="6638379" cy="5341453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66" name="DSCN2692" descr="DSCN2692"/>
          <p:cNvPicPr>
            <a:picLocks noChangeAspect="1"/>
          </p:cNvPicPr>
          <p:nvPr/>
        </p:nvPicPr>
        <p:blipFill>
          <a:blip r:embed="rId5"/>
          <a:srcRect l="7995" t="11845"/>
          <a:stretch>
            <a:fillRect/>
          </a:stretch>
        </p:blipFill>
        <p:spPr>
          <a:xfrm>
            <a:off x="8168308" y="7679135"/>
            <a:ext cx="7463481" cy="5362677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67" name="DSCN2694" descr="DSCN26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3243" y="7715429"/>
            <a:ext cx="7052453" cy="5289988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umores Oseo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Tumores Oseos:</a:t>
            </a:r>
          </a:p>
        </p:txBody>
      </p:sp>
      <p:pic>
        <p:nvPicPr>
          <p:cNvPr id="270" name="DSCN2101" descr="DSCN2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233" y="1193614"/>
            <a:ext cx="6753623" cy="5065218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1" name="DSCN2105" descr="DSCN2105"/>
          <p:cNvPicPr>
            <a:picLocks noChangeAspect="1"/>
          </p:cNvPicPr>
          <p:nvPr/>
        </p:nvPicPr>
        <p:blipFill>
          <a:blip r:embed="rId3"/>
          <a:srcRect l="5583" r="6896"/>
          <a:stretch>
            <a:fillRect/>
          </a:stretch>
        </p:blipFill>
        <p:spPr>
          <a:xfrm>
            <a:off x="341843" y="7208387"/>
            <a:ext cx="5914465" cy="5065403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2" name="DSCN2114" descr="DSCN2114"/>
          <p:cNvPicPr>
            <a:picLocks noChangeAspect="1"/>
          </p:cNvPicPr>
          <p:nvPr/>
        </p:nvPicPr>
        <p:blipFill>
          <a:blip r:embed="rId4"/>
          <a:srcRect l="1847" t="4925"/>
          <a:stretch>
            <a:fillRect/>
          </a:stretch>
        </p:blipFill>
        <p:spPr>
          <a:xfrm>
            <a:off x="6380643" y="7208586"/>
            <a:ext cx="6972088" cy="5065043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3" name="DSCN2103" descr="DSCN21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5416" y="1169918"/>
            <a:ext cx="6753623" cy="5065217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4" name="DSC07210" descr="DSC072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76720" y="7208437"/>
            <a:ext cx="6061139" cy="5065217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5" name="DSC07218" descr="DSC07218"/>
          <p:cNvPicPr>
            <a:picLocks noChangeAspect="1"/>
          </p:cNvPicPr>
          <p:nvPr/>
        </p:nvPicPr>
        <p:blipFill>
          <a:blip r:embed="rId7"/>
          <a:srcRect l="16574" t="10691" r="20193" b="17964"/>
          <a:stretch>
            <a:fillRect/>
          </a:stretch>
        </p:blipFill>
        <p:spPr>
          <a:xfrm>
            <a:off x="19662030" y="7208387"/>
            <a:ext cx="4010399" cy="5065188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umores neurogénico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Tumores neurogénicos:</a:t>
            </a:r>
          </a:p>
        </p:txBody>
      </p:sp>
      <p:pic>
        <p:nvPicPr>
          <p:cNvPr id="278" name="DSCN2000" descr="DSCN2000"/>
          <p:cNvPicPr>
            <a:picLocks noChangeAspect="1"/>
          </p:cNvPicPr>
          <p:nvPr/>
        </p:nvPicPr>
        <p:blipFill>
          <a:blip r:embed="rId2"/>
          <a:srcRect l="5583" r="3161"/>
          <a:stretch>
            <a:fillRect/>
          </a:stretch>
        </p:blipFill>
        <p:spPr>
          <a:xfrm>
            <a:off x="842698" y="2779101"/>
            <a:ext cx="6166232" cy="5067586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79" name="DSCN2006" descr="DSCN2006"/>
          <p:cNvPicPr>
            <a:picLocks noChangeAspect="1"/>
          </p:cNvPicPr>
          <p:nvPr/>
        </p:nvPicPr>
        <p:blipFill>
          <a:blip r:embed="rId3"/>
          <a:srcRect l="7470" r="5049"/>
          <a:stretch>
            <a:fillRect/>
          </a:stretch>
        </p:blipFill>
        <p:spPr>
          <a:xfrm>
            <a:off x="7117525" y="2779101"/>
            <a:ext cx="5909140" cy="5067816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80" name="schwannoma 015" descr="schwannoma 015"/>
          <p:cNvPicPr>
            <a:picLocks noChangeAspect="1"/>
          </p:cNvPicPr>
          <p:nvPr/>
        </p:nvPicPr>
        <p:blipFill>
          <a:blip r:embed="rId4"/>
          <a:srcRect l="4684" r="7820"/>
          <a:stretch>
            <a:fillRect/>
          </a:stretch>
        </p:blipFill>
        <p:spPr>
          <a:xfrm>
            <a:off x="13135178" y="2779101"/>
            <a:ext cx="5909054" cy="5067843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81" name="schwannoma 016" descr="schwannoma 016"/>
          <p:cNvPicPr>
            <a:picLocks noChangeAspect="1"/>
          </p:cNvPicPr>
          <p:nvPr/>
        </p:nvPicPr>
        <p:blipFill>
          <a:blip r:embed="rId5"/>
          <a:srcRect l="15681" t="8154" r="11698"/>
          <a:stretch>
            <a:fillRect/>
          </a:stretch>
        </p:blipFill>
        <p:spPr>
          <a:xfrm>
            <a:off x="18660841" y="2779101"/>
            <a:ext cx="5342102" cy="5067672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82" name="DSC00022" descr="DSC00022"/>
          <p:cNvPicPr>
            <a:picLocks noChangeAspect="1"/>
          </p:cNvPicPr>
          <p:nvPr/>
        </p:nvPicPr>
        <p:blipFill>
          <a:blip r:embed="rId6"/>
          <a:srcRect l="1950" t="8389" b="7595"/>
          <a:stretch>
            <a:fillRect/>
          </a:stretch>
        </p:blipFill>
        <p:spPr>
          <a:xfrm>
            <a:off x="845674" y="8126628"/>
            <a:ext cx="4436354" cy="5067598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283" name="DSC00011" descr="DSC000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3817" y="8126628"/>
            <a:ext cx="6210720" cy="5067698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284" name="DSC00012" descr="DSC000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36410" y="8126628"/>
            <a:ext cx="6209093" cy="5067698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  <p:pic>
        <p:nvPicPr>
          <p:cNvPr id="285" name="DSC00018" descr="DSC00018"/>
          <p:cNvPicPr>
            <a:picLocks noChangeAspect="1"/>
          </p:cNvPicPr>
          <p:nvPr/>
        </p:nvPicPr>
        <p:blipFill>
          <a:blip r:embed="rId9"/>
          <a:srcRect l="4914" r="9571" b="8718"/>
          <a:stretch>
            <a:fillRect/>
          </a:stretch>
        </p:blipFill>
        <p:spPr>
          <a:xfrm>
            <a:off x="18067377" y="8126628"/>
            <a:ext cx="5813098" cy="5067830"/>
          </a:xfrm>
          <a:prstGeom prst="rect">
            <a:avLst/>
          </a:prstGeom>
          <a:ln w="76200">
            <a:solidFill>
              <a:srgbClr val="969696"/>
            </a:solidFill>
          </a:ln>
          <a:effectLst>
            <a:outerShdw blurRad="63500" dist="17960" dir="2700000" rotWithShape="0">
              <a:srgbClr val="808080"/>
            </a:outerShdw>
          </a:effectLst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seudotumore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Pseudotumores:</a:t>
            </a:r>
          </a:p>
        </p:txBody>
      </p:sp>
      <p:pic>
        <p:nvPicPr>
          <p:cNvPr id="288" name="hipertrofia masetero 003" descr="hipertrofia masetero 003"/>
          <p:cNvPicPr>
            <a:picLocks noChangeAspect="1"/>
          </p:cNvPicPr>
          <p:nvPr/>
        </p:nvPicPr>
        <p:blipFill>
          <a:blip r:embed="rId2"/>
          <a:srcRect l="3674" r="9269"/>
          <a:stretch>
            <a:fillRect/>
          </a:stretch>
        </p:blipFill>
        <p:spPr>
          <a:xfrm>
            <a:off x="800562" y="3726889"/>
            <a:ext cx="8420652" cy="7256274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89" name="hipertrofia masetero 004" descr="hipertrofia masetero 004"/>
          <p:cNvPicPr>
            <a:picLocks noChangeAspect="1"/>
          </p:cNvPicPr>
          <p:nvPr/>
        </p:nvPicPr>
        <p:blipFill>
          <a:blip r:embed="rId3"/>
          <a:srcRect l="1847" r="10632"/>
          <a:stretch>
            <a:fillRect/>
          </a:stretch>
        </p:blipFill>
        <p:spPr>
          <a:xfrm>
            <a:off x="7957938" y="3726889"/>
            <a:ext cx="8468217" cy="7256532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  <p:pic>
        <p:nvPicPr>
          <p:cNvPr id="290" name="hipertrofia masetero 012" descr="hipertrofia masetero 012"/>
          <p:cNvPicPr>
            <a:picLocks noChangeAspect="1"/>
          </p:cNvPicPr>
          <p:nvPr/>
        </p:nvPicPr>
        <p:blipFill>
          <a:blip r:embed="rId4"/>
          <a:srcRect l="7498" r="15763" b="5145"/>
          <a:stretch>
            <a:fillRect/>
          </a:stretch>
        </p:blipFill>
        <p:spPr>
          <a:xfrm>
            <a:off x="16224893" y="3726889"/>
            <a:ext cx="7826999" cy="7256316"/>
          </a:xfrm>
          <a:prstGeom prst="rect">
            <a:avLst/>
          </a:prstGeom>
          <a:ln w="76200">
            <a:solidFill>
              <a:srgbClr val="B2B2B2"/>
            </a:solidFill>
          </a:ln>
          <a:effectLst>
            <a:outerShdw blurRad="63500" dist="17960" dir="27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onclusione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Conclusiones:</a:t>
            </a:r>
          </a:p>
        </p:txBody>
      </p:sp>
      <p:sp>
        <p:nvSpPr>
          <p:cNvPr id="293" name="Diagnóstico diferencial extenso.…"/>
          <p:cNvSpPr txBox="1">
            <a:spLocks noGrp="1"/>
          </p:cNvSpPr>
          <p:nvPr>
            <p:ph type="body" idx="21"/>
          </p:nvPr>
        </p:nvSpPr>
        <p:spPr>
          <a:xfrm>
            <a:off x="1206500" y="2703248"/>
            <a:ext cx="21971000" cy="100084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628650" indent="-628650">
              <a:lnSpc>
                <a:spcPct val="120000"/>
              </a:lnSpc>
              <a:buSzPct val="100000"/>
              <a:buChar char="-"/>
              <a:defRPr sz="7000"/>
            </a:pPr>
            <a:r>
              <a:t>Diagnóstico diferencial extenso.</a:t>
            </a:r>
          </a:p>
          <a:p>
            <a:pPr marL="628650" indent="-628650">
              <a:lnSpc>
                <a:spcPct val="120000"/>
              </a:lnSpc>
              <a:buSzPct val="100000"/>
              <a:buChar char="-"/>
              <a:defRPr sz="7000"/>
            </a:pPr>
            <a:r>
              <a:t>Importante la edad del paciente</a:t>
            </a:r>
            <a:r>
              <a:rPr>
                <a:solidFill>
                  <a:srgbClr val="FF9966"/>
                </a:solidFill>
              </a:rPr>
              <a:t>.</a:t>
            </a:r>
          </a:p>
          <a:p>
            <a:pPr marL="628650" indent="-628650">
              <a:lnSpc>
                <a:spcPct val="120000"/>
              </a:lnSpc>
              <a:buSzPct val="100000"/>
              <a:buChar char="-"/>
              <a:defRPr sz="7000"/>
            </a:pPr>
            <a:r>
              <a:t>Historia clínica y exploración cuidadosas</a:t>
            </a:r>
            <a:r>
              <a:rPr>
                <a:solidFill>
                  <a:srgbClr val="FF9966"/>
                </a:solidFill>
              </a:rPr>
              <a:t>.</a:t>
            </a:r>
          </a:p>
          <a:p>
            <a:pPr marL="628650" indent="-628650">
              <a:lnSpc>
                <a:spcPct val="120000"/>
              </a:lnSpc>
              <a:buSzPct val="100000"/>
              <a:buChar char="-"/>
              <a:defRPr sz="7000"/>
            </a:pPr>
            <a:r>
              <a:t>Posibilidad de malignidad en cualquier grupo de edad</a:t>
            </a:r>
            <a:r>
              <a:rPr>
                <a:solidFill>
                  <a:srgbClr val="FF9966"/>
                </a:solidFill>
              </a:rPr>
              <a:t>.</a:t>
            </a:r>
          </a:p>
          <a:p>
            <a:pPr marL="628650" indent="-628650">
              <a:lnSpc>
                <a:spcPct val="120000"/>
              </a:lnSpc>
              <a:buSzPct val="100000"/>
              <a:buChar char="-"/>
              <a:defRPr sz="7000"/>
            </a:pPr>
            <a:r>
              <a:t>Vigilancia y abordaje estrechos para obtener buenos resultados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RACIAS"/>
          <p:cNvSpPr txBox="1">
            <a:spLocks noGrp="1"/>
          </p:cNvSpPr>
          <p:nvPr>
            <p:ph type="title"/>
          </p:nvPr>
        </p:nvSpPr>
        <p:spPr>
          <a:xfrm>
            <a:off x="1206500" y="1825323"/>
            <a:ext cx="21971000" cy="3805336"/>
          </a:xfrm>
          <a:prstGeom prst="rect">
            <a:avLst/>
          </a:prstGeom>
        </p:spPr>
        <p:txBody>
          <a:bodyPr/>
          <a:lstStyle>
            <a:lvl1pPr algn="ctr">
              <a:defRPr sz="17100" spc="-170"/>
            </a:lvl1pPr>
          </a:lstStyle>
          <a:p>
            <a:r>
              <a:t>GRACIAS</a:t>
            </a:r>
          </a:p>
        </p:txBody>
      </p:sp>
      <p:sp>
        <p:nvSpPr>
          <p:cNvPr id="296" name="dr_leonardopadilla@hotmail.com"/>
          <p:cNvSpPr txBox="1">
            <a:spLocks noGrp="1"/>
          </p:cNvSpPr>
          <p:nvPr>
            <p:ph type="body" idx="21"/>
          </p:nvPr>
        </p:nvSpPr>
        <p:spPr>
          <a:xfrm>
            <a:off x="1585648" y="11897604"/>
            <a:ext cx="21971001" cy="1003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>
                <a:hlinkClick r:id="rId2"/>
              </a:defRPr>
            </a:lvl1pPr>
          </a:lstStyle>
          <a:p>
            <a:r>
              <a:rPr>
                <a:hlinkClick r:id="rId2"/>
              </a:rPr>
              <a:t>dr_leonardopadilla@hotmail.com</a:t>
            </a:r>
          </a:p>
        </p:txBody>
      </p:sp>
      <p:pic>
        <p:nvPicPr>
          <p:cNvPr id="297" name="QR Dr Padilla.jpg" descr="QR Dr Padil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041" y="5420613"/>
            <a:ext cx="5867683" cy="5910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8601" y="5420613"/>
            <a:ext cx="8914452" cy="5910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7_MinimalistDark">
  <a:themeElements>
    <a:clrScheme name="37_MinimalistDark">
      <a:dk1>
        <a:srgbClr val="4B6079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7_MinimalistDark">
  <a:themeElements>
    <a:clrScheme name="37_MinimalistDark">
      <a:dk1>
        <a:srgbClr val="000000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Personalizado</PresentationFormat>
  <Paragraphs>109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Graphik</vt:lpstr>
      <vt:lpstr>Graphik Light</vt:lpstr>
      <vt:lpstr>Helvetica</vt:lpstr>
      <vt:lpstr>Helvetica Neue</vt:lpstr>
      <vt:lpstr>Produkt Extralight</vt:lpstr>
      <vt:lpstr>Produkt Light</vt:lpstr>
      <vt:lpstr>37_MinimalistDark</vt:lpstr>
      <vt:lpstr>Abordaje Integral de  masas en cuello</vt:lpstr>
      <vt:lpstr>Masa en Cuello</vt:lpstr>
      <vt:lpstr>Consideraciones Anatómicas</vt:lpstr>
      <vt:lpstr>Consideraciones Anatómicas</vt:lpstr>
      <vt:lpstr>Diagnóstico Masa en Cuello</vt:lpstr>
      <vt:lpstr>Anatomía y localización </vt:lpstr>
      <vt:lpstr> Pruebas de Diagnósticas</vt:lpstr>
      <vt:lpstr>  Diagnóstico Diferencial de Masas en Cuello</vt:lpstr>
      <vt:lpstr>Anormalidades Congénitas y del desarrollo.</vt:lpstr>
      <vt:lpstr>Presentación de PowerPoint</vt:lpstr>
      <vt:lpstr>Piel y tejido celular subcutáneo</vt:lpstr>
      <vt:lpstr>2. Lesiones Infecciosas o inflamatorias Adenopatias: </vt:lpstr>
      <vt:lpstr>Glándulas salivales</vt:lpstr>
      <vt:lpstr> Tiroides</vt:lpstr>
      <vt:lpstr>Consideraciones Importantes:</vt:lpstr>
      <vt:lpstr>Presentación de PowerPoint</vt:lpstr>
      <vt:lpstr>3. Lesiones neoplásicas.</vt:lpstr>
      <vt:lpstr> Vaina Carotídea</vt:lpstr>
      <vt:lpstr>Tumores Oseos:</vt:lpstr>
      <vt:lpstr>Tumores neurogénicos:</vt:lpstr>
      <vt:lpstr>Pseudotumores:</vt:lpstr>
      <vt:lpstr>Conclusiones: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Betty Galeana Sánchez</dc:creator>
  <cp:lastModifiedBy>Betty Galeana Sánchez</cp:lastModifiedBy>
  <cp:revision>1</cp:revision>
  <dcterms:modified xsi:type="dcterms:W3CDTF">2025-07-17T17:06:51Z</dcterms:modified>
</cp:coreProperties>
</file>